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BF68B8-1A44-4C96-A9D2-B79C9D9DF7D7}">
  <a:tblStyle styleId="{28BF68B8-1A44-4C96-A9D2-B79C9D9DF7D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18FR6SbY_k" TargetMode="External"/><Relationship Id="rId3" Type="http://schemas.openxmlformats.org/officeDocument/2006/relationships/hyperlink" Target="https://opinionator.blogs.nytimes.com/2011/07/24/the-maze-of-moral-relativis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d.com/talks/damon_horowitz/transcript?language=en#t-44809"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eon.co/ideas/you-dont-have-a-right-to-believe-whatever-you-want-to" TargetMode="External"/><Relationship Id="rId3" Type="http://schemas.openxmlformats.org/officeDocument/2006/relationships/hyperlink" Target="https://docs.google.com/document/d/1Qnpgz_d2_-uvi0YKnlCpT3H4CpapKHFaNFzh3b-u26w/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ad4481d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0ad4481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317500" lvl="0" marL="457200" rtl="0" algn="l">
              <a:lnSpc>
                <a:spcPct val="115000"/>
              </a:lnSpc>
              <a:spcBef>
                <a:spcPts val="1000"/>
              </a:spcBef>
              <a:spcAft>
                <a:spcPts val="1000"/>
              </a:spcAft>
              <a:buClr>
                <a:schemeClr val="dk1"/>
              </a:buClr>
              <a:buSzPts val="14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a886a841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a886a841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04024356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04024356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0402435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0402435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For more on moral relativism, see </a:t>
            </a:r>
            <a:r>
              <a:rPr lang="en-GB" u="sng">
                <a:solidFill>
                  <a:schemeClr val="hlink"/>
                </a:solidFill>
                <a:latin typeface="Proxima Nova"/>
                <a:ea typeface="Proxima Nova"/>
                <a:cs typeface="Proxima Nova"/>
                <a:sym typeface="Proxima Nova"/>
                <a:hlinkClick r:id="rId3"/>
              </a:rPr>
              <a:t>this article</a:t>
            </a:r>
            <a:r>
              <a:rPr lang="en-GB">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d76c6db6_0_8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d76c6db6_0_8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Damon Horowitz’s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TED talk</a:t>
            </a:r>
            <a:r>
              <a:rPr lang="en-GB">
                <a:solidFill>
                  <a:schemeClr val="dk1"/>
                </a:solidFill>
                <a:latin typeface="Proxima Nova"/>
                <a:ea typeface="Proxima Nova"/>
                <a:cs typeface="Proxima Nova"/>
                <a:sym typeface="Proxima Nova"/>
              </a:rPr>
              <a:t> on ‘We need a moral operating system’ from 55 seconds - 5.00 minutes. </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This is an optional slide. Horowitz </a:t>
            </a:r>
            <a:r>
              <a:rPr lang="en-GB">
                <a:latin typeface="Proxima Nova"/>
                <a:ea typeface="Proxima Nova"/>
                <a:cs typeface="Proxima Nova"/>
                <a:sym typeface="Proxima Nova"/>
              </a:rPr>
              <a:t>introduces</a:t>
            </a:r>
            <a:r>
              <a:rPr lang="en-GB">
                <a:latin typeface="Proxima Nova"/>
                <a:ea typeface="Proxima Nova"/>
                <a:cs typeface="Proxima Nova"/>
                <a:sym typeface="Proxima Nova"/>
              </a:rPr>
              <a:t> Kant and Mill, which we’ll come back to later on in this Big Question. It also puts the idea of relativism into a real context that students will understand.</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Horowitz argues that we use data and information primarily to control people’s behaviour and make money. Yet we don’t use it to deepen our ethical knowledge. He says it’s horrifying that we can say whether we prefer an iPhone to an Android phone, yet we don’t know anything about Kant or Mill, and the approaches they had to ethics.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It is critical of relativism, because although he’s not being prescriptive about WHAT people should know, he’s very critical of HOW they know. So the fact that we have different moral positions is absolutely fine; the issue is, we have moral positions not based on valid evidence or knowledge.</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0402435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0402435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Article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 Print this out, and give to students. Then offer them the headings and summaries </a:t>
            </a:r>
            <a:r>
              <a:rPr lang="en-GB" u="sng">
                <a:solidFill>
                  <a:schemeClr val="hlink"/>
                </a:solidFill>
                <a:latin typeface="Proxima Nova"/>
                <a:ea typeface="Proxima Nova"/>
                <a:cs typeface="Proxima Nova"/>
                <a:sym typeface="Proxima Nova"/>
                <a:hlinkClick r:id="rId3"/>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33ceca83d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33ceca83d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a886a841c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a886a841c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Primarily a MORAL relativist, but students can think in terms of knowledge in general</a:t>
            </a:r>
            <a:endParaRPr>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BQ2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e33ceca83d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e33ceca83d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4">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56" name="Google Shape;56;p13"/>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5">
    <p:bg>
      <p:bgPr>
        <a:solidFill>
          <a:srgbClr val="FFFFFF"/>
        </a:solidFill>
      </p:bgPr>
    </p:bg>
    <p:spTree>
      <p:nvGrpSpPr>
        <p:cNvPr id="58"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1" name="Google Shape;61;p14"/>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6">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7" name="Google Shape;67;p15"/>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8" name="Google Shape;68;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7">
    <p:bg>
      <p:bgPr>
        <a:solidFill>
          <a:srgbClr val="FFFFFF"/>
        </a:solidFill>
      </p:bgPr>
    </p:bg>
    <p:spTree>
      <p:nvGrpSpPr>
        <p:cNvPr id="69" name="Shape 69"/>
        <p:cNvGrpSpPr/>
        <p:nvPr/>
      </p:nvGrpSpPr>
      <p:grpSpPr>
        <a:xfrm>
          <a:off x="0" y="0"/>
          <a:ext cx="0" cy="0"/>
          <a:chOff x="0" y="0"/>
          <a:chExt cx="0" cy="0"/>
        </a:xfrm>
      </p:grpSpPr>
      <p:sp>
        <p:nvSpPr>
          <p:cNvPr id="70" name="Google Shape;70;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3" name="Google Shape;73;p16"/>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4" name="Google Shape;74;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8">
    <p:bg>
      <p:bgPr>
        <a:solidFill>
          <a:srgbClr val="FFFFFF"/>
        </a:solidFill>
      </p:bgPr>
    </p:bg>
    <p:spTree>
      <p:nvGrpSpPr>
        <p:cNvPr id="75" name="Shape 75"/>
        <p:cNvGrpSpPr/>
        <p:nvPr/>
      </p:nvGrpSpPr>
      <p:grpSpPr>
        <a:xfrm>
          <a:off x="0" y="0"/>
          <a:ext cx="0" cy="0"/>
          <a:chOff x="0" y="0"/>
          <a:chExt cx="0" cy="0"/>
        </a:xfrm>
      </p:grpSpPr>
      <p:sp>
        <p:nvSpPr>
          <p:cNvPr id="76" name="Google Shape;76;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800"/>
              <a:buNone/>
              <a:defRPr b="1" sz="1800">
                <a:solidFill>
                  <a:schemeClr val="dk1"/>
                </a:solidFill>
              </a:defRPr>
            </a:lvl1pPr>
            <a:lvl2pPr lvl="1" algn="l">
              <a:lnSpc>
                <a:spcPct val="100000"/>
              </a:lnSpc>
              <a:spcBef>
                <a:spcPts val="0"/>
              </a:spcBef>
              <a:spcAft>
                <a:spcPts val="0"/>
              </a:spcAft>
              <a:buClr>
                <a:schemeClr val="dk1"/>
              </a:buClr>
              <a:buSzPts val="1800"/>
              <a:buNone/>
              <a:defRPr b="1" sz="1800">
                <a:solidFill>
                  <a:schemeClr val="dk1"/>
                </a:solidFill>
              </a:defRPr>
            </a:lvl2pPr>
            <a:lvl3pPr lvl="2" algn="l">
              <a:lnSpc>
                <a:spcPct val="100000"/>
              </a:lnSpc>
              <a:spcBef>
                <a:spcPts val="0"/>
              </a:spcBef>
              <a:spcAft>
                <a:spcPts val="0"/>
              </a:spcAft>
              <a:buClr>
                <a:schemeClr val="dk1"/>
              </a:buClr>
              <a:buSzPts val="1800"/>
              <a:buNone/>
              <a:defRPr b="1" sz="1800">
                <a:solidFill>
                  <a:schemeClr val="dk1"/>
                </a:solidFill>
              </a:defRPr>
            </a:lvl3pPr>
            <a:lvl4pPr lvl="3" algn="l">
              <a:lnSpc>
                <a:spcPct val="100000"/>
              </a:lnSpc>
              <a:spcBef>
                <a:spcPts val="0"/>
              </a:spcBef>
              <a:spcAft>
                <a:spcPts val="0"/>
              </a:spcAft>
              <a:buClr>
                <a:schemeClr val="dk1"/>
              </a:buClr>
              <a:buSzPts val="1800"/>
              <a:buNone/>
              <a:defRPr b="1" sz="1800">
                <a:solidFill>
                  <a:schemeClr val="dk1"/>
                </a:solidFill>
              </a:defRPr>
            </a:lvl4pPr>
            <a:lvl5pPr lvl="4" algn="l">
              <a:lnSpc>
                <a:spcPct val="100000"/>
              </a:lnSpc>
              <a:spcBef>
                <a:spcPts val="0"/>
              </a:spcBef>
              <a:spcAft>
                <a:spcPts val="0"/>
              </a:spcAft>
              <a:buClr>
                <a:schemeClr val="dk1"/>
              </a:buClr>
              <a:buSzPts val="1800"/>
              <a:buNone/>
              <a:defRPr b="1" sz="1800">
                <a:solidFill>
                  <a:schemeClr val="dk1"/>
                </a:solidFill>
              </a:defRPr>
            </a:lvl5pPr>
            <a:lvl6pPr lvl="5" algn="l">
              <a:lnSpc>
                <a:spcPct val="100000"/>
              </a:lnSpc>
              <a:spcBef>
                <a:spcPts val="0"/>
              </a:spcBef>
              <a:spcAft>
                <a:spcPts val="0"/>
              </a:spcAft>
              <a:buClr>
                <a:schemeClr val="dk1"/>
              </a:buClr>
              <a:buSzPts val="1800"/>
              <a:buNone/>
              <a:defRPr b="1" sz="1800">
                <a:solidFill>
                  <a:schemeClr val="dk1"/>
                </a:solidFill>
              </a:defRPr>
            </a:lvl6pPr>
            <a:lvl7pPr lvl="6" algn="l">
              <a:lnSpc>
                <a:spcPct val="100000"/>
              </a:lnSpc>
              <a:spcBef>
                <a:spcPts val="0"/>
              </a:spcBef>
              <a:spcAft>
                <a:spcPts val="0"/>
              </a:spcAft>
              <a:buClr>
                <a:schemeClr val="dk1"/>
              </a:buClr>
              <a:buSzPts val="1800"/>
              <a:buNone/>
              <a:defRPr b="1" sz="1800">
                <a:solidFill>
                  <a:schemeClr val="dk1"/>
                </a:solidFill>
              </a:defRPr>
            </a:lvl7pPr>
            <a:lvl8pPr lvl="7" algn="l">
              <a:lnSpc>
                <a:spcPct val="100000"/>
              </a:lnSpc>
              <a:spcBef>
                <a:spcPts val="0"/>
              </a:spcBef>
              <a:spcAft>
                <a:spcPts val="0"/>
              </a:spcAft>
              <a:buClr>
                <a:schemeClr val="dk1"/>
              </a:buClr>
              <a:buSzPts val="1800"/>
              <a:buNone/>
              <a:defRPr b="1" sz="1800">
                <a:solidFill>
                  <a:schemeClr val="dk1"/>
                </a:solidFill>
              </a:defRPr>
            </a:lvl8pPr>
            <a:lvl9pPr lvl="8" algn="l">
              <a:lnSpc>
                <a:spcPct val="100000"/>
              </a:lnSpc>
              <a:spcBef>
                <a:spcPts val="0"/>
              </a:spcBef>
              <a:spcAft>
                <a:spcPts val="0"/>
              </a:spcAft>
              <a:buClr>
                <a:schemeClr val="dk1"/>
              </a:buClr>
              <a:buSzPts val="1800"/>
              <a:buNone/>
              <a:defRPr b="1" sz="1800">
                <a:solidFill>
                  <a:schemeClr val="dk1"/>
                </a:solidFill>
              </a:defRPr>
            </a:lvl9pPr>
          </a:lstStyle>
          <a:p/>
        </p:txBody>
      </p:sp>
      <p:sp>
        <p:nvSpPr>
          <p:cNvPr id="79" name="Google Shape;79;p17"/>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0" name="Google Shape;8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4" name="Google Shape;84;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5" name="Google Shape;85;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1">
    <p:bg>
      <p:bgPr>
        <a:solidFill>
          <a:srgbClr val="FFFFFF"/>
        </a:solidFill>
      </p:bgPr>
    </p:bg>
    <p:spTree>
      <p:nvGrpSpPr>
        <p:cNvPr id="86" name="Shape 86"/>
        <p:cNvGrpSpPr/>
        <p:nvPr/>
      </p:nvGrpSpPr>
      <p:grpSpPr>
        <a:xfrm>
          <a:off x="0" y="0"/>
          <a:ext cx="0" cy="0"/>
          <a:chOff x="0" y="0"/>
          <a:chExt cx="0" cy="0"/>
        </a:xfrm>
      </p:grpSpPr>
      <p:sp>
        <p:nvSpPr>
          <p:cNvPr id="87" name="Google Shape;87;p1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19"/>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90" name="Google Shape;90;p19"/>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22">
    <p:bg>
      <p:bgPr>
        <a:solidFill>
          <a:srgbClr val="FFFFFF"/>
        </a:solidFill>
      </p:bgPr>
    </p:bg>
    <p:spTree>
      <p:nvGrpSpPr>
        <p:cNvPr id="9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0"/>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rgbClr val="000000"/>
                </a:solidFill>
              </a:defRPr>
            </a:lvl1pPr>
            <a:lvl2pPr lvl="1" algn="l">
              <a:lnSpc>
                <a:spcPct val="100000"/>
              </a:lnSpc>
              <a:spcBef>
                <a:spcPts val="0"/>
              </a:spcBef>
              <a:spcAft>
                <a:spcPts val="0"/>
              </a:spcAft>
              <a:buClr>
                <a:schemeClr val="dk1"/>
              </a:buClr>
              <a:buSzPts val="3000"/>
              <a:buNone/>
              <a:defRPr b="1" sz="3000">
                <a:solidFill>
                  <a:srgbClr val="000000"/>
                </a:solidFill>
              </a:defRPr>
            </a:lvl2pPr>
            <a:lvl3pPr lvl="2" algn="l">
              <a:lnSpc>
                <a:spcPct val="100000"/>
              </a:lnSpc>
              <a:spcBef>
                <a:spcPts val="0"/>
              </a:spcBef>
              <a:spcAft>
                <a:spcPts val="0"/>
              </a:spcAft>
              <a:buClr>
                <a:schemeClr val="dk1"/>
              </a:buClr>
              <a:buSzPts val="3000"/>
              <a:buNone/>
              <a:defRPr b="1" sz="3000">
                <a:solidFill>
                  <a:srgbClr val="000000"/>
                </a:solidFill>
              </a:defRPr>
            </a:lvl3pPr>
            <a:lvl4pPr lvl="3" algn="l">
              <a:lnSpc>
                <a:spcPct val="100000"/>
              </a:lnSpc>
              <a:spcBef>
                <a:spcPts val="0"/>
              </a:spcBef>
              <a:spcAft>
                <a:spcPts val="0"/>
              </a:spcAft>
              <a:buClr>
                <a:schemeClr val="dk1"/>
              </a:buClr>
              <a:buSzPts val="3000"/>
              <a:buNone/>
              <a:defRPr b="1" sz="3000">
                <a:solidFill>
                  <a:srgbClr val="000000"/>
                </a:solidFill>
              </a:defRPr>
            </a:lvl4pPr>
            <a:lvl5pPr lvl="4" algn="l">
              <a:lnSpc>
                <a:spcPct val="100000"/>
              </a:lnSpc>
              <a:spcBef>
                <a:spcPts val="0"/>
              </a:spcBef>
              <a:spcAft>
                <a:spcPts val="0"/>
              </a:spcAft>
              <a:buClr>
                <a:schemeClr val="dk1"/>
              </a:buClr>
              <a:buSzPts val="3000"/>
              <a:buNone/>
              <a:defRPr b="1" sz="3000">
                <a:solidFill>
                  <a:srgbClr val="000000"/>
                </a:solidFill>
              </a:defRPr>
            </a:lvl5pPr>
            <a:lvl6pPr lvl="5" algn="l">
              <a:lnSpc>
                <a:spcPct val="100000"/>
              </a:lnSpc>
              <a:spcBef>
                <a:spcPts val="0"/>
              </a:spcBef>
              <a:spcAft>
                <a:spcPts val="0"/>
              </a:spcAft>
              <a:buClr>
                <a:schemeClr val="dk1"/>
              </a:buClr>
              <a:buSzPts val="3000"/>
              <a:buNone/>
              <a:defRPr b="1" sz="3000">
                <a:solidFill>
                  <a:srgbClr val="000000"/>
                </a:solidFill>
              </a:defRPr>
            </a:lvl6pPr>
            <a:lvl7pPr lvl="6" algn="l">
              <a:lnSpc>
                <a:spcPct val="100000"/>
              </a:lnSpc>
              <a:spcBef>
                <a:spcPts val="0"/>
              </a:spcBef>
              <a:spcAft>
                <a:spcPts val="0"/>
              </a:spcAft>
              <a:buClr>
                <a:schemeClr val="dk1"/>
              </a:buClr>
              <a:buSzPts val="3000"/>
              <a:buNone/>
              <a:defRPr b="1" sz="3000">
                <a:solidFill>
                  <a:srgbClr val="000000"/>
                </a:solidFill>
              </a:defRPr>
            </a:lvl7pPr>
            <a:lvl8pPr lvl="7" algn="l">
              <a:lnSpc>
                <a:spcPct val="100000"/>
              </a:lnSpc>
              <a:spcBef>
                <a:spcPts val="0"/>
              </a:spcBef>
              <a:spcAft>
                <a:spcPts val="0"/>
              </a:spcAft>
              <a:buClr>
                <a:schemeClr val="dk1"/>
              </a:buClr>
              <a:buSzPts val="3000"/>
              <a:buNone/>
              <a:defRPr b="1" sz="3000">
                <a:solidFill>
                  <a:srgbClr val="000000"/>
                </a:solidFill>
              </a:defRPr>
            </a:lvl8pPr>
            <a:lvl9pPr lvl="8" algn="l">
              <a:lnSpc>
                <a:spcPct val="100000"/>
              </a:lnSpc>
              <a:spcBef>
                <a:spcPts val="0"/>
              </a:spcBef>
              <a:spcAft>
                <a:spcPts val="0"/>
              </a:spcAft>
              <a:buClr>
                <a:schemeClr val="dk1"/>
              </a:buClr>
              <a:buSzPts val="3000"/>
              <a:buNone/>
              <a:defRPr b="1" sz="3000">
                <a:solidFill>
                  <a:srgbClr val="000000"/>
                </a:solidFill>
              </a:defRPr>
            </a:lvl9pPr>
          </a:lstStyle>
          <a:p/>
        </p:txBody>
      </p:sp>
      <p:sp>
        <p:nvSpPr>
          <p:cNvPr id="95" name="Google Shape;95;p20"/>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6" name="Google Shape;96;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97" name="Shape 97"/>
        <p:cNvGrpSpPr/>
        <p:nvPr/>
      </p:nvGrpSpPr>
      <p:grpSpPr>
        <a:xfrm>
          <a:off x="0" y="0"/>
          <a:ext cx="0" cy="0"/>
          <a:chOff x="0" y="0"/>
          <a:chExt cx="0" cy="0"/>
        </a:xfrm>
      </p:grpSpPr>
      <p:sp>
        <p:nvSpPr>
          <p:cNvPr id="98" name="Google Shape;98;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1" name="Google Shape;101;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2" name="Google Shape;102;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aeon.co/ideas/you-dont-have-a-right-to-believe-whatever-you-want-to"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2"/>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8" name="Google Shape;108;p22"/>
          <p:cNvSpPr txBox="1"/>
          <p:nvPr>
            <p:ph type="ctrTitle"/>
          </p:nvPr>
        </p:nvSpPr>
        <p:spPr>
          <a:xfrm>
            <a:off x="952075" y="1197800"/>
            <a:ext cx="7268100" cy="2369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7200">
                <a:latin typeface="Fugaz One"/>
                <a:ea typeface="Fugaz One"/>
                <a:cs typeface="Fugaz One"/>
                <a:sym typeface="Fugaz One"/>
              </a:rPr>
              <a:t>THE EPISTEMIC COMMUNITY</a:t>
            </a:r>
            <a:endParaRPr sz="7200">
              <a:latin typeface="Fugaz One"/>
              <a:ea typeface="Fugaz One"/>
              <a:cs typeface="Fugaz One"/>
              <a:sym typeface="Fugaz One"/>
            </a:endParaRPr>
          </a:p>
        </p:txBody>
      </p:sp>
      <p:sp>
        <p:nvSpPr>
          <p:cNvPr id="109" name="Google Shape;109;p22"/>
          <p:cNvSpPr txBox="1"/>
          <p:nvPr>
            <p:ph idx="1" type="subTitle"/>
          </p:nvPr>
        </p:nvSpPr>
        <p:spPr>
          <a:xfrm>
            <a:off x="952075" y="3859025"/>
            <a:ext cx="7268100" cy="9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what relativism is, and link it to being part of an ‘epistemic community’</a:t>
            </a:r>
            <a:endParaRPr i="1" sz="2400">
              <a:solidFill>
                <a:srgbClr val="D0E0E3"/>
              </a:solidFill>
            </a:endParaRPr>
          </a:p>
          <a:p>
            <a:pPr indent="0" lvl="0" marL="0" rtl="0" algn="ctr">
              <a:spcBef>
                <a:spcPts val="0"/>
              </a:spcBef>
              <a:spcAft>
                <a:spcPts val="0"/>
              </a:spcAft>
              <a:buNone/>
            </a:pPr>
            <a:r>
              <a:t/>
            </a:r>
            <a:endParaRPr sz="2400">
              <a:solidFill>
                <a:srgbClr val="D0E0E3"/>
              </a:solidFill>
            </a:endParaRPr>
          </a:p>
        </p:txBody>
      </p:sp>
      <p:sp>
        <p:nvSpPr>
          <p:cNvPr id="110" name="Google Shape;110;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BQ2</a:t>
            </a:r>
            <a:r>
              <a:rPr lang="en-GB" sz="3000">
                <a:solidFill>
                  <a:srgbClr val="D0E0E3"/>
                </a:solidFill>
                <a:latin typeface="Proxima Nova"/>
                <a:ea typeface="Proxima Nova"/>
                <a:cs typeface="Proxima Nova"/>
                <a:sym typeface="Proxima Nova"/>
              </a:rPr>
              <a:t> </a:t>
            </a:r>
            <a:r>
              <a:rPr lang="en-GB" sz="3000">
                <a:solidFill>
                  <a:srgbClr val="D0E0E3"/>
                </a:solidFill>
                <a:latin typeface="Proxima Nova"/>
                <a:ea typeface="Proxima Nova"/>
                <a:cs typeface="Proxima Nova"/>
                <a:sym typeface="Proxima Nova"/>
              </a:rPr>
              <a:t>Values</a:t>
            </a:r>
            <a:r>
              <a:rPr lang="en-GB" sz="3000">
                <a:solidFill>
                  <a:srgbClr val="D0E0E3"/>
                </a:solidFill>
                <a:latin typeface="Proxima Nova"/>
                <a:ea typeface="Proxima Nova"/>
                <a:cs typeface="Proxima Nova"/>
                <a:sym typeface="Proxima Nova"/>
              </a:rPr>
              <a:t> </a:t>
            </a:r>
            <a:r>
              <a:rPr b="1" i="1" lang="en-GB" sz="3000">
                <a:solidFill>
                  <a:srgbClr val="D0E0E3"/>
                </a:solidFill>
                <a:latin typeface="Proxima Nova"/>
                <a:ea typeface="Proxima Nova"/>
                <a:cs typeface="Proxima Nova"/>
                <a:sym typeface="Proxima Nova"/>
              </a:rPr>
              <a:t>Lesson 2</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1" name="Google Shape;111;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73" name="Google Shape;173;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74" name="Google Shape;174;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75" name="Google Shape;175;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6" name="Google Shape;176;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3"/>
          <p:cNvPicPr preferRelativeResize="0"/>
          <p:nvPr/>
        </p:nvPicPr>
        <p:blipFill rotWithShape="1">
          <a:blip r:embed="rId3">
            <a:alphaModFix/>
          </a:blip>
          <a:srcRect b="52974" l="0" r="0" t="12614"/>
          <a:stretch/>
        </p:blipFill>
        <p:spPr>
          <a:xfrm>
            <a:off x="2705775" y="-9"/>
            <a:ext cx="6438226" cy="5143502"/>
          </a:xfrm>
          <a:prstGeom prst="rect">
            <a:avLst/>
          </a:prstGeom>
          <a:noFill/>
          <a:ln>
            <a:noFill/>
          </a:ln>
        </p:spPr>
      </p:pic>
      <p:sp>
        <p:nvSpPr>
          <p:cNvPr id="117" name="Google Shape;117;p23"/>
          <p:cNvSpPr txBox="1"/>
          <p:nvPr>
            <p:ph type="title"/>
          </p:nvPr>
        </p:nvSpPr>
        <p:spPr>
          <a:xfrm>
            <a:off x="304800" y="407600"/>
            <a:ext cx="2089800" cy="74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300">
                <a:solidFill>
                  <a:srgbClr val="45818E"/>
                </a:solidFill>
                <a:latin typeface="Ultra"/>
                <a:ea typeface="Ultra"/>
                <a:cs typeface="Ultra"/>
                <a:sym typeface="Ultra"/>
              </a:rPr>
              <a:t>Starter</a:t>
            </a:r>
            <a:endParaRPr b="0" sz="3300">
              <a:solidFill>
                <a:srgbClr val="45818E"/>
              </a:solidFill>
              <a:latin typeface="Ultra"/>
              <a:ea typeface="Ultra"/>
              <a:cs typeface="Ultra"/>
              <a:sym typeface="Ultra"/>
            </a:endParaRPr>
          </a:p>
        </p:txBody>
      </p:sp>
      <p:sp>
        <p:nvSpPr>
          <p:cNvPr id="118" name="Google Shape;118;p23"/>
          <p:cNvSpPr txBox="1"/>
          <p:nvPr>
            <p:ph idx="1" type="body"/>
          </p:nvPr>
        </p:nvSpPr>
        <p:spPr>
          <a:xfrm>
            <a:off x="304800" y="1397475"/>
            <a:ext cx="2089800" cy="346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Are there certain ‘moral rules’ that </a:t>
            </a:r>
            <a:r>
              <a:rPr b="1" lang="en-GB" sz="1700"/>
              <a:t>everyone</a:t>
            </a:r>
            <a:r>
              <a:rPr lang="en-GB" sz="1700"/>
              <a:t> has a </a:t>
            </a:r>
            <a:r>
              <a:rPr b="1" lang="en-GB" sz="1700">
                <a:solidFill>
                  <a:srgbClr val="CC4125"/>
                </a:solidFill>
              </a:rPr>
              <a:t>responsibility</a:t>
            </a:r>
            <a:r>
              <a:rPr lang="en-GB" sz="1700"/>
              <a:t> to follow? Can you give any examples? </a:t>
            </a:r>
            <a:endParaRPr sz="1700"/>
          </a:p>
          <a:p>
            <a:pPr indent="0" lvl="0" marL="0" rtl="0" algn="l">
              <a:spcBef>
                <a:spcPts val="1600"/>
              </a:spcBef>
              <a:spcAft>
                <a:spcPts val="1600"/>
              </a:spcAft>
              <a:buNone/>
            </a:pPr>
            <a:r>
              <a:rPr lang="en-GB" sz="1700"/>
              <a:t>What problems might we encounter in trying to impose ‘moral rules’?</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4"/>
          <p:cNvPicPr preferRelativeResize="0"/>
          <p:nvPr/>
        </p:nvPicPr>
        <p:blipFill rotWithShape="1">
          <a:blip r:embed="rId3">
            <a:alphaModFix/>
          </a:blip>
          <a:srcRect b="7806" l="0" r="0" t="7798"/>
          <a:stretch/>
        </p:blipFill>
        <p:spPr>
          <a:xfrm>
            <a:off x="1" y="0"/>
            <a:ext cx="9144003" cy="5143501"/>
          </a:xfrm>
          <a:prstGeom prst="rect">
            <a:avLst/>
          </a:prstGeom>
          <a:noFill/>
          <a:ln>
            <a:noFill/>
          </a:ln>
        </p:spPr>
      </p:pic>
      <p:sp>
        <p:nvSpPr>
          <p:cNvPr id="124" name="Google Shape;124;p24"/>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4"/>
          <p:cNvSpPr txBox="1"/>
          <p:nvPr>
            <p:ph type="title"/>
          </p:nvPr>
        </p:nvSpPr>
        <p:spPr>
          <a:xfrm>
            <a:off x="329350" y="1301825"/>
            <a:ext cx="3997500" cy="111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300">
                <a:solidFill>
                  <a:srgbClr val="45818E"/>
                </a:solidFill>
                <a:latin typeface="Ultra"/>
                <a:ea typeface="Ultra"/>
                <a:cs typeface="Ultra"/>
                <a:sym typeface="Ultra"/>
              </a:rPr>
              <a:t>Freedom of belief?</a:t>
            </a:r>
            <a:endParaRPr b="0" sz="3300">
              <a:solidFill>
                <a:srgbClr val="45818E"/>
              </a:solidFill>
              <a:latin typeface="Ultra"/>
              <a:ea typeface="Ultra"/>
              <a:cs typeface="Ultra"/>
              <a:sym typeface="Ultra"/>
            </a:endParaRPr>
          </a:p>
        </p:txBody>
      </p:sp>
      <p:sp>
        <p:nvSpPr>
          <p:cNvPr id="126" name="Google Shape;126;p24"/>
          <p:cNvSpPr txBox="1"/>
          <p:nvPr>
            <p:ph idx="1" type="body"/>
          </p:nvPr>
        </p:nvSpPr>
        <p:spPr>
          <a:xfrm>
            <a:off x="329350" y="2489075"/>
            <a:ext cx="3997500" cy="15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what extent do you think we should be allowed to believe what we want?</a:t>
            </a:r>
            <a:endParaRPr/>
          </a:p>
          <a:p>
            <a:pPr indent="0" lvl="0" marL="0" rtl="0" algn="l">
              <a:spcBef>
                <a:spcPts val="1600"/>
              </a:spcBef>
              <a:spcAft>
                <a:spcPts val="0"/>
              </a:spcAft>
              <a:buNone/>
            </a:pPr>
            <a:r>
              <a:rPr lang="en-GB"/>
              <a:t>Should there be any limits to this?</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5"/>
          <p:cNvPicPr preferRelativeResize="0"/>
          <p:nvPr/>
        </p:nvPicPr>
        <p:blipFill rotWithShape="1">
          <a:blip r:embed="rId3">
            <a:alphaModFix amt="60000"/>
          </a:blip>
          <a:srcRect b="0" l="27235" r="27235" t="0"/>
          <a:stretch/>
        </p:blipFill>
        <p:spPr>
          <a:xfrm>
            <a:off x="0" y="0"/>
            <a:ext cx="3512602" cy="5143498"/>
          </a:xfrm>
          <a:prstGeom prst="rect">
            <a:avLst/>
          </a:prstGeom>
          <a:noFill/>
          <a:ln>
            <a:noFill/>
          </a:ln>
        </p:spPr>
      </p:pic>
      <p:sp>
        <p:nvSpPr>
          <p:cNvPr id="132" name="Google Shape;132;p25"/>
          <p:cNvSpPr txBox="1"/>
          <p:nvPr>
            <p:ph type="title"/>
          </p:nvPr>
        </p:nvSpPr>
        <p:spPr>
          <a:xfrm>
            <a:off x="93725" y="307825"/>
            <a:ext cx="33327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Ultra"/>
                <a:ea typeface="Ultra"/>
                <a:cs typeface="Ultra"/>
                <a:sym typeface="Ultra"/>
              </a:rPr>
              <a:t>(Moral) relativism</a:t>
            </a:r>
            <a:endParaRPr sz="3600">
              <a:latin typeface="Ultra"/>
              <a:ea typeface="Ultra"/>
              <a:cs typeface="Ultra"/>
              <a:sym typeface="Ultra"/>
            </a:endParaRPr>
          </a:p>
        </p:txBody>
      </p:sp>
      <p:sp>
        <p:nvSpPr>
          <p:cNvPr id="133" name="Google Shape;133;p25"/>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t>Watch the short video. Draw up a list of pros and cons of being a relativist. </a:t>
            </a:r>
            <a:r>
              <a:rPr b="1" lang="en-GB" sz="1900"/>
              <a:t>Include</a:t>
            </a:r>
            <a:r>
              <a:rPr lang="en-GB" sz="1900"/>
              <a:t> the following terms and examples in your answer.</a:t>
            </a:r>
            <a:endParaRPr sz="1900"/>
          </a:p>
          <a:p>
            <a:pPr indent="-349250" lvl="0" marL="457200" rtl="0" algn="l">
              <a:spcBef>
                <a:spcPts val="1600"/>
              </a:spcBef>
              <a:spcAft>
                <a:spcPts val="0"/>
              </a:spcAft>
              <a:buSzPts val="1900"/>
              <a:buChar char="●"/>
            </a:pPr>
            <a:r>
              <a:rPr lang="en-GB" sz="1900"/>
              <a:t>Culture</a:t>
            </a:r>
            <a:endParaRPr sz="1900"/>
          </a:p>
          <a:p>
            <a:pPr indent="-349250" lvl="0" marL="457200" rtl="0" algn="l">
              <a:spcBef>
                <a:spcPts val="0"/>
              </a:spcBef>
              <a:spcAft>
                <a:spcPts val="0"/>
              </a:spcAft>
              <a:buSzPts val="1900"/>
              <a:buChar char="●"/>
            </a:pPr>
            <a:r>
              <a:rPr lang="en-GB" sz="1900"/>
              <a:t>Absolute </a:t>
            </a:r>
            <a:r>
              <a:rPr b="1" lang="en-GB" sz="1900">
                <a:solidFill>
                  <a:srgbClr val="CC4125"/>
                </a:solidFill>
              </a:rPr>
              <a:t>truth</a:t>
            </a:r>
            <a:endParaRPr b="1" sz="1900">
              <a:solidFill>
                <a:srgbClr val="CC4125"/>
              </a:solidFill>
            </a:endParaRPr>
          </a:p>
          <a:p>
            <a:pPr indent="-349250" lvl="0" marL="457200" rtl="0" algn="l">
              <a:spcBef>
                <a:spcPts val="0"/>
              </a:spcBef>
              <a:spcAft>
                <a:spcPts val="0"/>
              </a:spcAft>
              <a:buSzPts val="1900"/>
              <a:buChar char="●"/>
            </a:pPr>
            <a:r>
              <a:rPr lang="en-GB" sz="1900"/>
              <a:t>Moral rules &amp; social customs</a:t>
            </a:r>
            <a:endParaRPr sz="1900"/>
          </a:p>
          <a:p>
            <a:pPr indent="-349250" lvl="0" marL="457200" rtl="0" algn="l">
              <a:spcBef>
                <a:spcPts val="0"/>
              </a:spcBef>
              <a:spcAft>
                <a:spcPts val="0"/>
              </a:spcAft>
              <a:buSzPts val="1900"/>
              <a:buChar char="●"/>
            </a:pPr>
            <a:r>
              <a:rPr lang="en-GB" sz="1900"/>
              <a:t>Right</a:t>
            </a:r>
            <a:endParaRPr sz="1900"/>
          </a:p>
          <a:p>
            <a:pPr indent="-349250" lvl="0" marL="457200" rtl="0" algn="l">
              <a:spcBef>
                <a:spcPts val="0"/>
              </a:spcBef>
              <a:spcAft>
                <a:spcPts val="0"/>
              </a:spcAft>
              <a:buSzPts val="1900"/>
              <a:buChar char="●"/>
            </a:pPr>
            <a:r>
              <a:rPr lang="en-GB" sz="1900"/>
              <a:t>Ethnocentric - imposing your own set of rules on other </a:t>
            </a:r>
            <a:r>
              <a:rPr b="1" lang="en-GB" sz="1900">
                <a:solidFill>
                  <a:srgbClr val="CC4125"/>
                </a:solidFill>
              </a:rPr>
              <a:t>cultures</a:t>
            </a:r>
            <a:endParaRPr b="1" sz="1900">
              <a:solidFill>
                <a:srgbClr val="CC4125"/>
              </a:solidFill>
            </a:endParaRPr>
          </a:p>
          <a:p>
            <a:pPr indent="-349250" lvl="0" marL="457200" rtl="0" algn="l">
              <a:spcBef>
                <a:spcPts val="0"/>
              </a:spcBef>
              <a:spcAft>
                <a:spcPts val="0"/>
              </a:spcAft>
              <a:buSzPts val="1900"/>
              <a:buChar char="●"/>
            </a:pPr>
            <a:r>
              <a:rPr lang="en-GB" sz="1900"/>
              <a:t>Examples - bullfighting, customs in ancient Rome, Nazi Germany</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6"/>
          <p:cNvPicPr preferRelativeResize="0"/>
          <p:nvPr/>
        </p:nvPicPr>
        <p:blipFill rotWithShape="1">
          <a:blip r:embed="rId3">
            <a:alphaModFix/>
          </a:blip>
          <a:srcRect b="0" l="20353" r="20359" t="0"/>
          <a:stretch/>
        </p:blipFill>
        <p:spPr>
          <a:xfrm>
            <a:off x="0" y="0"/>
            <a:ext cx="4572001" cy="5143499"/>
          </a:xfrm>
          <a:prstGeom prst="rect">
            <a:avLst/>
          </a:prstGeom>
          <a:noFill/>
          <a:ln>
            <a:noFill/>
          </a:ln>
        </p:spPr>
      </p:pic>
      <p:sp>
        <p:nvSpPr>
          <p:cNvPr id="139" name="Google Shape;139;p26"/>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700">
                <a:solidFill>
                  <a:srgbClr val="45818E"/>
                </a:solidFill>
                <a:latin typeface="Ultra"/>
                <a:ea typeface="Ultra"/>
                <a:cs typeface="Ultra"/>
                <a:sym typeface="Ultra"/>
              </a:rPr>
              <a:t>A moral operating system</a:t>
            </a:r>
            <a:r>
              <a:rPr b="0" lang="en-GB" sz="2700">
                <a:solidFill>
                  <a:srgbClr val="45818E"/>
                </a:solidFill>
                <a:latin typeface="Ultra"/>
                <a:ea typeface="Ultra"/>
                <a:cs typeface="Ultra"/>
                <a:sym typeface="Ultra"/>
              </a:rPr>
              <a:t> </a:t>
            </a:r>
            <a:endParaRPr b="0" sz="2700">
              <a:solidFill>
                <a:srgbClr val="45818E"/>
              </a:solidFill>
              <a:latin typeface="Ultra"/>
              <a:ea typeface="Ultra"/>
              <a:cs typeface="Ultra"/>
              <a:sym typeface="Ultra"/>
            </a:endParaRPr>
          </a:p>
        </p:txBody>
      </p:sp>
      <p:sp>
        <p:nvSpPr>
          <p:cNvPr id="140" name="Google Shape;140;p26"/>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 beginning of Damon Horowitz’s TED talk.</a:t>
            </a:r>
            <a:endParaRPr/>
          </a:p>
          <a:p>
            <a:pPr indent="-330200" lvl="0" marL="457200" rtl="0" algn="l">
              <a:spcBef>
                <a:spcPts val="1600"/>
              </a:spcBef>
              <a:spcAft>
                <a:spcPts val="0"/>
              </a:spcAft>
              <a:buSzPts val="1600"/>
              <a:buAutoNum type="arabicPeriod"/>
            </a:pPr>
            <a:r>
              <a:rPr lang="en-GB"/>
              <a:t>Why does he say that it’s </a:t>
            </a:r>
            <a:r>
              <a:rPr lang="en-GB"/>
              <a:t>‘terrifying’</a:t>
            </a:r>
            <a:r>
              <a:rPr lang="en-GB"/>
              <a:t> the way we form our opinions (moral and otherwise)?</a:t>
            </a:r>
            <a:endParaRPr/>
          </a:p>
          <a:p>
            <a:pPr indent="-330200" lvl="0" marL="457200" rtl="0" algn="l">
              <a:spcBef>
                <a:spcPts val="1600"/>
              </a:spcBef>
              <a:spcAft>
                <a:spcPts val="0"/>
              </a:spcAft>
              <a:buSzPts val="1600"/>
              <a:buAutoNum type="arabicPeriod"/>
            </a:pPr>
            <a:r>
              <a:rPr lang="en-GB"/>
              <a:t>How does this link to the idea of relativism (or not)?</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186925" y="458325"/>
            <a:ext cx="4974000" cy="84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2200">
                <a:solidFill>
                  <a:srgbClr val="45818E"/>
                </a:solidFill>
                <a:latin typeface="Ultra"/>
                <a:ea typeface="Ultra"/>
                <a:cs typeface="Ultra"/>
                <a:sym typeface="Ultra"/>
              </a:rPr>
              <a:t>“You do not have the right to believe what you want.”</a:t>
            </a:r>
            <a:endParaRPr b="0" sz="2200">
              <a:solidFill>
                <a:srgbClr val="45818E"/>
              </a:solidFill>
              <a:latin typeface="Ultra"/>
              <a:ea typeface="Ultra"/>
              <a:cs typeface="Ultra"/>
              <a:sym typeface="Ultra"/>
            </a:endParaRPr>
          </a:p>
        </p:txBody>
      </p:sp>
      <p:sp>
        <p:nvSpPr>
          <p:cNvPr id="146" name="Google Shape;146;p27"/>
          <p:cNvSpPr txBox="1"/>
          <p:nvPr>
            <p:ph idx="1" type="body"/>
          </p:nvPr>
        </p:nvSpPr>
        <p:spPr>
          <a:xfrm>
            <a:off x="186925" y="1464700"/>
            <a:ext cx="5041800" cy="337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Stick the </a:t>
            </a:r>
            <a:r>
              <a:rPr lang="en-GB" sz="1700" u="sng">
                <a:solidFill>
                  <a:schemeClr val="hlink"/>
                </a:solidFill>
                <a:hlinkClick r:id="rId3"/>
              </a:rPr>
              <a:t>Aeon article</a:t>
            </a:r>
            <a:r>
              <a:rPr lang="en-GB" sz="1700"/>
              <a:t> in the middle of your poster paper. Then:</a:t>
            </a:r>
            <a:endParaRPr sz="1700"/>
          </a:p>
          <a:p>
            <a:pPr indent="-336550" lvl="0" marL="457200" rtl="0" algn="l">
              <a:spcBef>
                <a:spcPts val="1600"/>
              </a:spcBef>
              <a:spcAft>
                <a:spcPts val="0"/>
              </a:spcAft>
              <a:buSzPts val="1700"/>
              <a:buAutoNum type="arabicPeriod"/>
            </a:pPr>
            <a:r>
              <a:rPr lang="en-GB" sz="1700"/>
              <a:t>Number each paragraph.</a:t>
            </a:r>
            <a:endParaRPr sz="1700"/>
          </a:p>
          <a:p>
            <a:pPr indent="-336550" lvl="0" marL="457200" rtl="0" algn="l">
              <a:spcBef>
                <a:spcPts val="0"/>
              </a:spcBef>
              <a:spcAft>
                <a:spcPts val="0"/>
              </a:spcAft>
              <a:buSzPts val="1700"/>
              <a:buAutoNum type="arabicPeriod"/>
            </a:pPr>
            <a:r>
              <a:rPr lang="en-GB" sz="1700"/>
              <a:t>Match up the headings to the right paragraphs</a:t>
            </a:r>
            <a:endParaRPr sz="1700"/>
          </a:p>
          <a:p>
            <a:pPr indent="-336550" lvl="0" marL="457200" rtl="0" algn="l">
              <a:spcBef>
                <a:spcPts val="0"/>
              </a:spcBef>
              <a:spcAft>
                <a:spcPts val="0"/>
              </a:spcAft>
              <a:buSzPts val="1700"/>
              <a:buAutoNum type="arabicPeriod"/>
            </a:pPr>
            <a:r>
              <a:rPr lang="en-GB" sz="1700"/>
              <a:t>Match up the summaries to the right paragraphs</a:t>
            </a:r>
            <a:endParaRPr sz="1700"/>
          </a:p>
          <a:p>
            <a:pPr indent="-336550" lvl="0" marL="457200" rtl="0" algn="l">
              <a:spcBef>
                <a:spcPts val="0"/>
              </a:spcBef>
              <a:spcAft>
                <a:spcPts val="0"/>
              </a:spcAft>
              <a:buSzPts val="1700"/>
              <a:buAutoNum type="arabicPeriod"/>
            </a:pPr>
            <a:r>
              <a:rPr lang="en-GB" sz="1700"/>
              <a:t>Add your response: do you agree or disagree with the statement? Try to mention Damon Horowitz and Nigel Warburton (the creator of the video from slide 4) in your answer.  </a:t>
            </a:r>
            <a:endParaRPr sz="1700"/>
          </a:p>
          <a:p>
            <a:pPr indent="0" lvl="0" marL="0" rtl="0" algn="l">
              <a:spcBef>
                <a:spcPts val="1600"/>
              </a:spcBef>
              <a:spcAft>
                <a:spcPts val="1600"/>
              </a:spcAft>
              <a:buNone/>
            </a:pPr>
            <a:r>
              <a:t/>
            </a:r>
            <a:endParaRPr sz="1700"/>
          </a:p>
        </p:txBody>
      </p:sp>
      <p:pic>
        <p:nvPicPr>
          <p:cNvPr id="147" name="Google Shape;147;p27"/>
          <p:cNvPicPr preferRelativeResize="0"/>
          <p:nvPr/>
        </p:nvPicPr>
        <p:blipFill rotWithShape="1">
          <a:blip r:embed="rId4">
            <a:alphaModFix/>
          </a:blip>
          <a:srcRect b="0" l="11168" r="36980" t="-4744"/>
          <a:stretch/>
        </p:blipFill>
        <p:spPr>
          <a:xfrm>
            <a:off x="5457750" y="233150"/>
            <a:ext cx="3411374" cy="4605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53" name="Google Shape;153;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54" name="Google Shape;154;p28"/>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Related exhibition prompt</a:t>
            </a:r>
            <a:r>
              <a:rPr lang="en-GB"/>
              <a:t> </a:t>
            </a:r>
            <a:r>
              <a:rPr i="1" lang="en-GB"/>
              <a:t>Does our knowledge depend on our interactions with other knowers (IAP-26)?</a:t>
            </a:r>
            <a:endParaRPr i="1"/>
          </a:p>
          <a:p>
            <a:pPr indent="-342900" lvl="0" marL="457200" rtl="0" algn="l">
              <a:spcBef>
                <a:spcPts val="1600"/>
              </a:spcBef>
              <a:spcAft>
                <a:spcPts val="0"/>
              </a:spcAft>
              <a:buSzPts val="1800"/>
              <a:buChar char="●"/>
            </a:pPr>
            <a:r>
              <a:rPr lang="en-GB"/>
              <a:t>Refer to the ideas from this lesson to answer this question.</a:t>
            </a:r>
            <a:endParaRPr/>
          </a:p>
          <a:p>
            <a:pPr indent="-342900" lvl="0" marL="457200" rtl="0" algn="l">
              <a:spcBef>
                <a:spcPts val="1000"/>
              </a:spcBef>
              <a:spcAft>
                <a:spcPts val="0"/>
              </a:spcAft>
              <a:buSzPts val="1800"/>
              <a:buChar char="●"/>
            </a:pPr>
            <a:r>
              <a:rPr lang="en-GB"/>
              <a:t>For example, to what extent can we develop our moral (and other) beliefs in isolation from other knowers? How receptive should we be to other ethical ideas and principles?</a:t>
            </a:r>
            <a:endParaRPr/>
          </a:p>
          <a:p>
            <a:pPr indent="-342900" lvl="0" marL="457200" rtl="0" algn="l">
              <a:spcBef>
                <a:spcPts val="1000"/>
              </a:spcBef>
              <a:spcAft>
                <a:spcPts val="1000"/>
              </a:spcAft>
              <a:buSzPts val="1800"/>
              <a:buChar char="●"/>
            </a:pPr>
            <a:r>
              <a:rPr lang="en-GB"/>
              <a:t>Think about objects which might help to illustrate your answer.</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9"/>
          <p:cNvPicPr preferRelativeResize="0"/>
          <p:nvPr/>
        </p:nvPicPr>
        <p:blipFill rotWithShape="1">
          <a:blip r:embed="rId3">
            <a:alphaModFix amt="60000"/>
          </a:blip>
          <a:srcRect b="0" l="34327" r="34326" t="0"/>
          <a:stretch/>
        </p:blipFill>
        <p:spPr>
          <a:xfrm>
            <a:off x="0" y="0"/>
            <a:ext cx="3512600" cy="5143497"/>
          </a:xfrm>
          <a:prstGeom prst="rect">
            <a:avLst/>
          </a:prstGeom>
          <a:noFill/>
          <a:ln>
            <a:noFill/>
          </a:ln>
        </p:spPr>
      </p:pic>
      <p:sp>
        <p:nvSpPr>
          <p:cNvPr id="160" name="Google Shape;160;p29"/>
          <p:cNvSpPr txBox="1"/>
          <p:nvPr>
            <p:ph idx="1" type="body"/>
          </p:nvPr>
        </p:nvSpPr>
        <p:spPr>
          <a:xfrm>
            <a:off x="3947800" y="31160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6000"/>
              <a:t>Are you a relativist? </a:t>
            </a:r>
            <a:endParaRPr sz="6000"/>
          </a:p>
          <a:p>
            <a:pPr indent="0" lvl="0" marL="0" rtl="0" algn="l">
              <a:spcBef>
                <a:spcPts val="1600"/>
              </a:spcBef>
              <a:spcAft>
                <a:spcPts val="1600"/>
              </a:spcAft>
              <a:buNone/>
            </a:pPr>
            <a:r>
              <a:rPr b="1" lang="en-GB" sz="6000">
                <a:solidFill>
                  <a:srgbClr val="CC4125"/>
                </a:solidFill>
              </a:rPr>
              <a:t>Justify</a:t>
            </a:r>
            <a:r>
              <a:rPr lang="en-GB" sz="6000"/>
              <a:t> your answer.</a:t>
            </a:r>
            <a:endParaRPr sz="6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6" name="Google Shape;166;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 </a:t>
            </a:r>
            <a:r>
              <a:rPr b="1" i="1" lang="en-GB" sz="1400">
                <a:highlight>
                  <a:srgbClr val="FBD1E6"/>
                </a:highlight>
              </a:rPr>
              <a:t>specific IA prompt</a:t>
            </a:r>
            <a:endParaRPr i="1" sz="1400"/>
          </a:p>
        </p:txBody>
      </p:sp>
      <p:graphicFrame>
        <p:nvGraphicFramePr>
          <p:cNvPr id="167" name="Google Shape;167;p30"/>
          <p:cNvGraphicFramePr/>
          <p:nvPr/>
        </p:nvGraphicFramePr>
        <p:xfrm>
          <a:off x="2002350" y="1768900"/>
          <a:ext cx="3000000" cy="3000000"/>
        </p:xfrm>
        <a:graphic>
          <a:graphicData uri="http://schemas.openxmlformats.org/drawingml/2006/table">
            <a:tbl>
              <a:tblPr>
                <a:noFill/>
                <a:tableStyleId>{28BF68B8-1A44-4C96-A9D2-B79C9D9DF7D7}</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lnSpc>
                          <a:spcPct val="115000"/>
                        </a:lnSpc>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200">
                          <a:solidFill>
                            <a:schemeClr val="dk2"/>
                          </a:solidFill>
                          <a:latin typeface="Proxima Nova"/>
                          <a:ea typeface="Proxima Nova"/>
                          <a:cs typeface="Proxima Nova"/>
                          <a:sym typeface="Proxima Nova"/>
                        </a:rPr>
                        <a:t>Could be linked to IAP-14 (communities), IAP-24 (context), IAP-26 (interactions)</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